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f2d4108061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f2d4108061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21075" y="143975"/>
            <a:ext cx="2791500" cy="4873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727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 u="sng">
                <a:solidFill>
                  <a:srgbClr val="990000"/>
                </a:solidFill>
              </a:rPr>
              <a:t>Our Mission</a:t>
            </a:r>
            <a:endParaRPr b="1" sz="1100" u="sng">
              <a:solidFill>
                <a:srgbClr val="990000"/>
              </a:solidFill>
            </a:endParaRPr>
          </a:p>
          <a:p>
            <a:pPr indent="0" lvl="0" marL="0" rtl="0" algn="ctr">
              <a:lnSpc>
                <a:spcPct val="107272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At Woodcot we believe good attendance is vital for a child to achieve their </a:t>
            </a:r>
            <a:r>
              <a:rPr b="1" lang="en" sz="1100">
                <a:solidFill>
                  <a:schemeClr val="dk1"/>
                </a:solidFill>
              </a:rPr>
              <a:t>full potential</a:t>
            </a:r>
            <a:r>
              <a:rPr lang="en" sz="1100">
                <a:solidFill>
                  <a:schemeClr val="dk1"/>
                </a:solidFill>
              </a:rPr>
              <a:t>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6363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We aim to promote good attendance by providing a </a:t>
            </a:r>
            <a:r>
              <a:rPr b="1" lang="en" sz="1100">
                <a:solidFill>
                  <a:schemeClr val="dk1"/>
                </a:solidFill>
              </a:rPr>
              <a:t>safe and motivating environment </a:t>
            </a:r>
            <a:r>
              <a:rPr lang="en" sz="1100">
                <a:solidFill>
                  <a:schemeClr val="dk1"/>
                </a:solidFill>
              </a:rPr>
              <a:t>for all children.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6363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As a team, we will together </a:t>
            </a:r>
            <a:r>
              <a:rPr b="1" lang="en" sz="1100">
                <a:solidFill>
                  <a:schemeClr val="dk1"/>
                </a:solidFill>
              </a:rPr>
              <a:t>break down any barriers</a:t>
            </a:r>
            <a:r>
              <a:rPr lang="en" sz="1100">
                <a:solidFill>
                  <a:schemeClr val="dk1"/>
                </a:solidFill>
              </a:rPr>
              <a:t> a child or family may have to accessing their education.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6363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</a:rPr>
              <a:t>Every child matters, every day matters</a:t>
            </a:r>
            <a:r>
              <a:rPr lang="en" sz="1100">
                <a:solidFill>
                  <a:schemeClr val="dk1"/>
                </a:solidFill>
              </a:rPr>
              <a:t>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84545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990000"/>
                </a:solidFill>
              </a:rPr>
              <a:t>Parental Home Agreement</a:t>
            </a:r>
            <a:endParaRPr b="1" sz="1100" u="sng">
              <a:solidFill>
                <a:srgbClr val="990000"/>
              </a:solidFill>
            </a:endParaRPr>
          </a:p>
          <a:p>
            <a:pPr indent="0" lvl="0" marL="0" rtl="0" algn="ctr">
              <a:lnSpc>
                <a:spcPct val="84545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Parents/ carers AND school both have a legal duty for attendance.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84545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It is a legal requirement for each and every child to access regular education.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84545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990000"/>
                </a:solidFill>
              </a:rPr>
              <a:t>I need support with my child’s          attendance</a:t>
            </a:r>
            <a:endParaRPr b="1" sz="1100" u="sng">
              <a:solidFill>
                <a:srgbClr val="990000"/>
              </a:solidFill>
            </a:endParaRPr>
          </a:p>
          <a:p>
            <a:pPr indent="0" lvl="0" marL="0" rtl="0" algn="ctr">
              <a:lnSpc>
                <a:spcPct val="84545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If you need support with your child’s    attendance, please reach out to a    member of the attendance team, or     inform your child's class teacher.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6363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96363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3113913" y="143975"/>
            <a:ext cx="2916900" cy="4873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rgbClr val="990000"/>
                </a:solidFill>
              </a:rPr>
              <a:t>FAQ’s</a:t>
            </a:r>
            <a:endParaRPr b="1" sz="1000">
              <a:solidFill>
                <a:srgbClr val="990000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What is PA?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PA stands for ‘Persistently absent’. This is when your child’s attendance is below 90%</a:t>
            </a:r>
            <a:endParaRPr sz="10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What is risk of PA?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Risk of PA is when your child’s attendance is at risk of dropping below 90%- we aim to offer early intervention support at this stage.</a:t>
            </a:r>
            <a:endParaRPr sz="1000">
              <a:solidFill>
                <a:schemeClr val="dk1"/>
              </a:solidFill>
            </a:endParaRPr>
          </a:p>
          <a:p>
            <a:pPr indent="-228600" lvl="0" marL="228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">
              <a:solidFill>
                <a:schemeClr val="dk1"/>
              </a:solidFill>
            </a:endParaRPr>
          </a:p>
          <a:p>
            <a:pPr indent="-228600" lvl="0" marL="228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What is an FPN?</a:t>
            </a:r>
            <a:endParaRPr b="1" sz="1000">
              <a:solidFill>
                <a:schemeClr val="dk1"/>
              </a:solidFill>
            </a:endParaRPr>
          </a:p>
          <a:p>
            <a:pPr indent="-228600" lvl="0" marL="228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FPN stands for ‘Fixed  Penalty Notice’                                      FPN’s are issued for unauthorised absences, this includes term time holidays.</a:t>
            </a:r>
            <a:endParaRPr sz="1000">
              <a:solidFill>
                <a:schemeClr val="dk1"/>
              </a:solidFill>
            </a:endParaRPr>
          </a:p>
          <a:p>
            <a:pPr indent="-228600" lvl="0" marL="228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">
              <a:solidFill>
                <a:schemeClr val="dk1"/>
              </a:solidFill>
            </a:endParaRPr>
          </a:p>
          <a:p>
            <a:pPr indent="-228600" lvl="0" marL="228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I’ll just go on holiday and pay the fine?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FPN’s have now been capped nationally at </a:t>
            </a:r>
            <a:r>
              <a:rPr b="1" lang="en" sz="1000">
                <a:solidFill>
                  <a:schemeClr val="dk1"/>
                </a:solidFill>
              </a:rPr>
              <a:t>TWO</a:t>
            </a:r>
            <a:r>
              <a:rPr lang="en" sz="1000">
                <a:solidFill>
                  <a:schemeClr val="dk1"/>
                </a:solidFill>
              </a:rPr>
              <a:t> fines within any 3 year period. After this, other action like a parenting order or prosecution has to be considered - this could mean a fine of up to £2500!</a:t>
            </a:r>
            <a:endParaRPr sz="10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What is an unauthorised absence?</a:t>
            </a:r>
            <a:endParaRPr b="1" sz="10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   A child being kept off school unnecessarily or without good reason. Term time holidays is not a justified reason to take your child out of school. </a:t>
            </a:r>
            <a:endParaRPr sz="10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000">
                <a:solidFill>
                  <a:schemeClr val="dk1"/>
                </a:solidFill>
              </a:rPr>
              <a:t>     What happens if I keep my child off, and don’t contact school?</a:t>
            </a:r>
            <a:endParaRPr b="1" sz="1000">
              <a:solidFill>
                <a:schemeClr val="dk1"/>
              </a:solidFill>
            </a:endParaRPr>
          </a:p>
          <a:p>
            <a:pPr indent="-22860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</a:rPr>
              <a:t>    School will call home to try and obtain a reason for absence. Iff no reason is provided, school may carry out a visit to your home - this is to check on the welfare of you and your child. </a:t>
            </a:r>
            <a:endParaRPr sz="1000">
              <a:solidFill>
                <a:schemeClr val="dk1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6152275" y="144000"/>
            <a:ext cx="2791500" cy="4873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990000"/>
                </a:solidFill>
              </a:rPr>
              <a:t>School Attendance</a:t>
            </a:r>
            <a:endParaRPr b="1" sz="1800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990000"/>
                </a:solidFill>
              </a:rPr>
              <a:t>Parent</a:t>
            </a:r>
            <a:r>
              <a:rPr b="1" lang="en" sz="1600">
                <a:solidFill>
                  <a:srgbClr val="990000"/>
                </a:solidFill>
              </a:rPr>
              <a:t> Guide</a:t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Attendance Team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Headteacher - Mrs M Beetlestone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Inclusion Leader (Attendance Lead) - Miss V McBryde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Family Support Coordinator - Mrs T Wood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Admin - Miss K </a:t>
            </a:r>
            <a:r>
              <a:rPr b="1" lang="en" sz="1000">
                <a:solidFill>
                  <a:schemeClr val="dk1"/>
                </a:solidFill>
              </a:rPr>
              <a:t>Seaton</a:t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Telephone: </a:t>
            </a:r>
            <a:r>
              <a:rPr lang="en" sz="1000">
                <a:solidFill>
                  <a:schemeClr val="dk1"/>
                </a:solidFill>
              </a:rPr>
              <a:t>01329 234381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</a:rPr>
              <a:t>Email: </a:t>
            </a:r>
            <a:r>
              <a:rPr b="1" lang="en" sz="1000">
                <a:solidFill>
                  <a:srgbClr val="454545"/>
                </a:solidFill>
                <a:highlight>
                  <a:srgbClr val="FFFFFF"/>
                </a:highlight>
              </a:rPr>
              <a:t>admin@woodcotschool.co.uk</a:t>
            </a:r>
            <a:endParaRPr b="1" sz="1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</a:rPr>
              <a:t>Please also refer to the full </a:t>
            </a: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</a:rPr>
              <a:t>attendance</a:t>
            </a: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</a:rPr>
              <a:t> policy that can be found on our website</a:t>
            </a:r>
            <a:endParaRPr sz="10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84500" y="823300"/>
            <a:ext cx="1727050" cy="207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221075" y="204600"/>
            <a:ext cx="2791500" cy="4734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 u="sng">
                <a:solidFill>
                  <a:schemeClr val="dk1"/>
                </a:solidFill>
              </a:rPr>
              <a:t>Every Day Counts</a:t>
            </a:r>
            <a:endParaRPr b="1" sz="1000" u="sng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 u="sng">
                <a:solidFill>
                  <a:schemeClr val="dk1"/>
                </a:solidFill>
              </a:rPr>
              <a:t>Every Minute Counts</a:t>
            </a:r>
            <a:endParaRPr b="1" sz="1000" u="sng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  <a:p>
            <a:pPr indent="0" lvl="0" marL="0" rtl="0" algn="ctr">
              <a:lnSpc>
                <a:spcPct val="1072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">
              <a:solidFill>
                <a:srgbClr val="C00000"/>
              </a:solidFill>
            </a:endParaRPr>
          </a:p>
          <a:p>
            <a:pPr indent="0" lvl="0" marL="0" rtl="0" algn="ctr">
              <a:lnSpc>
                <a:spcPct val="107272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rgbClr val="C00000"/>
                </a:solidFill>
              </a:rPr>
              <a:t>‘90% attendance’ or ‘only 5 minutes late’ may sound like small issues, but the amount of learning missed is huge! </a:t>
            </a:r>
            <a:endParaRPr b="1" sz="1000">
              <a:solidFill>
                <a:srgbClr val="C00000"/>
              </a:solidFill>
            </a:endParaRPr>
          </a:p>
          <a:p>
            <a:pPr indent="0" lvl="0" marL="0" rtl="0" algn="ctr">
              <a:lnSpc>
                <a:spcPct val="107272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200" u="sng">
              <a:solidFill>
                <a:srgbClr val="990000"/>
              </a:solidFill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3176250" y="204600"/>
            <a:ext cx="2791500" cy="4734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990000"/>
                </a:solidFill>
              </a:rPr>
              <a:t>Attendance</a:t>
            </a:r>
            <a:r>
              <a:rPr b="1" lang="en" sz="1800">
                <a:solidFill>
                  <a:srgbClr val="990000"/>
                </a:solidFill>
              </a:rPr>
              <a:t> </a:t>
            </a:r>
            <a:r>
              <a:rPr b="1" lang="en" sz="1800">
                <a:solidFill>
                  <a:srgbClr val="990000"/>
                </a:solidFill>
              </a:rPr>
              <a:t>Procedures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</a:rPr>
              <a:t>Absence                                            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If your child is going to be absent from school, you must contact the            </a:t>
            </a:r>
            <a:r>
              <a:rPr b="1" i="1" lang="en" sz="1100" u="sng">
                <a:solidFill>
                  <a:schemeClr val="dk1"/>
                </a:solidFill>
              </a:rPr>
              <a:t>school office before 9.00 am   </a:t>
            </a:r>
            <a:r>
              <a:rPr lang="en" sz="1100" u="sng">
                <a:solidFill>
                  <a:schemeClr val="dk1"/>
                </a:solidFill>
              </a:rPr>
              <a:t>               </a:t>
            </a:r>
            <a:r>
              <a:rPr lang="en" sz="1100">
                <a:solidFill>
                  <a:schemeClr val="dk1"/>
                </a:solidFill>
              </a:rPr>
              <a:t>to provide a reason for absence. You can either call 01329 234381 or email </a:t>
            </a:r>
            <a:r>
              <a:rPr lang="en" sz="1100">
                <a:solidFill>
                  <a:schemeClr val="dk1"/>
                </a:solidFill>
                <a:highlight>
                  <a:srgbClr val="FFFFFF"/>
                </a:highlight>
              </a:rPr>
              <a:t>admin@woodcotschool.co.uk</a:t>
            </a:r>
            <a:endParaRPr sz="11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dk1"/>
                </a:solidFill>
              </a:rPr>
              <a:t>Punctuality 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If your child arrives to school after                registration  closes your child will receive an unauthorised late mark- this affects your child’s attendance.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You must accompany your child to sign in at the office when arriving late.</a:t>
            </a:r>
            <a:endParaRPr sz="11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</a:rPr>
              <a:t>Fines - Holidays 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Holidays are in no circumstances authorised by school.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Unauthorised absence due to holidays will result in a fine being issued from Hampshire County Council.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990000"/>
              </a:solidFill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152275" y="204600"/>
            <a:ext cx="2791500" cy="4734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dk1"/>
                </a:solidFill>
              </a:rPr>
              <a:t>PA or Risk of PA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We want to avoid children becoming ‘persistently  absent’ (below 90%).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Interventions will be put in place when your child's attendance becomes ‘at risk’ of     becoming PA. This may include supportive parent meetings.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Being persistently absent may make you liable for fines or school attendance referrals.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</a:rPr>
              <a:t>Medical Evidence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If your child is absent from school and is at risk of becoming persistently absent (at risk of falling below 90%) you will be required to provide medical evidence for your child's absences.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This way, we can make sure absences are authorised.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1"/>
                </a:solidFill>
              </a:rPr>
              <a:t>Support and Advice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</a:rPr>
              <a:t>If you would like any support regarding your child’s attendance, please contact our Family Support Coordinator, Mrs Wood, via the school office.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2488" y="491000"/>
            <a:ext cx="2328676" cy="182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487" y="2516375"/>
            <a:ext cx="2328676" cy="1843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